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5143500" type="screen16x9"/>
  <p:notesSz cx="6858000" cy="9144000"/>
  <p:embeddedFontLst>
    <p:embeddedFont>
      <p:font typeface="Google Sans" panose="020B0604020202020204" charset="0"/>
      <p:regular r:id="rId30"/>
      <p:bold r:id="rId31"/>
      <p:italic r:id="rId32"/>
      <p:boldItalic r:id="rId33"/>
    </p:embeddedFont>
    <p:embeddedFont>
      <p:font typeface="Google Sans SemiBold" panose="020B0604020202020204" charset="0"/>
      <p:regular r:id="rId34"/>
      <p:bold r:id="rId35"/>
      <p:italic r:id="rId36"/>
      <p:boldItalic r:id="rId37"/>
    </p:embeddedFont>
    <p:embeddedFont>
      <p:font typeface="Roboto Mono" panose="00000009000000000000" pitchFamily="49" charset="0"/>
      <p:regular r:id="rId38"/>
      <p:bold r:id="rId39"/>
      <p:italic r:id="rId40"/>
      <p:boldItalic r:id="rId41"/>
    </p:embeddedFont>
    <p:embeddedFont>
      <p:font typeface="Roboto Mono Light" panose="00000009000000000000" pitchFamily="49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809">
          <p15:clr>
            <a:srgbClr val="747775"/>
          </p15:clr>
        </p15:guide>
        <p15:guide id="4" pos="5499">
          <p15:clr>
            <a:srgbClr val="747775"/>
          </p15:clr>
        </p15:guide>
        <p15:guide id="5" pos="233">
          <p15:clr>
            <a:srgbClr val="747775"/>
          </p15:clr>
        </p15:guide>
        <p15:guide id="6" orient="horz" pos="765">
          <p15:clr>
            <a:srgbClr val="747775"/>
          </p15:clr>
        </p15:guide>
        <p15:guide id="7" orient="horz" pos="861">
          <p15:clr>
            <a:srgbClr val="747775"/>
          </p15:clr>
        </p15:guide>
        <p15:guide id="8" orient="horz" pos="957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02" y="258"/>
      </p:cViewPr>
      <p:guideLst>
        <p:guide orient="horz" pos="1620"/>
        <p:guide pos="2880"/>
        <p:guide orient="horz" pos="2809"/>
        <p:guide pos="5499"/>
        <p:guide pos="233"/>
        <p:guide orient="horz" pos="765"/>
        <p:guide orient="horz" pos="861"/>
        <p:guide orient="horz" pos="95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3a147ae03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" name="Google Shape;21;g3a147ae03c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a147ae03ca_0_3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a147ae03ca_0_3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147ae03ca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147ae03ca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a147ae03ca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a147ae03ca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147ae03ca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147ae03ca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a147ae03ca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a147ae03ca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a147ae03ca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3a147ae03ca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a147ae03ca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a147ae03ca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a147ae03ca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a147ae03ca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a147ae03ca_0_6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a147ae03ca_0_6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a147ae03ca_0_6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a147ae03ca_0_6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3a147ae03c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" name="Google Shape;29;g3a147ae03c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a147ae03ca_0_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a147ae03ca_0_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a147ae03ca_0_6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a147ae03ca_0_6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a147ae03ca_0_6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a147ae03ca_0_6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a147ae03ca_0_6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a147ae03ca_0_6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a147ae03ca_0_6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a147ae03ca_0_6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a147ae03ca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a147ae03ca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a147ae03ca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a147ae03ca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a147ae03ca_0_3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a147ae03ca_0_3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3a147ae03ca_0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" name="Google Shape;38;g3a147ae03ca_0_40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a147ae03ca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3a147ae03ca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147ae03ca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147ae03ca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a147ae03ca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a147ae03ca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a147ae03c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a147ae03c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147ae03c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147ae03c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a147ae03ca_0_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a147ae03ca_0_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ith Logo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ctrTitle"/>
          </p:nvPr>
        </p:nvSpPr>
        <p:spPr>
          <a:xfrm>
            <a:off x="762000" y="561181"/>
            <a:ext cx="4572000" cy="1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subTitle" idx="1"/>
          </p:nvPr>
        </p:nvSpPr>
        <p:spPr>
          <a:xfrm>
            <a:off x="762000" y="1801019"/>
            <a:ext cx="45720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lvl="1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2pPr>
            <a:lvl3pPr lvl="2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lvl="3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lvl="4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lvl="5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lvl="6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lvl="7" algn="ctr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lvl="8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dt" idx="10"/>
          </p:nvPr>
        </p:nvSpPr>
        <p:spPr>
          <a:xfrm>
            <a:off x="419100" y="3178175"/>
            <a:ext cx="13716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ftr" idx="11"/>
          </p:nvPr>
        </p:nvSpPr>
        <p:spPr>
          <a:xfrm>
            <a:off x="2019300" y="3178175"/>
            <a:ext cx="20574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ldNum" idx="12"/>
          </p:nvPr>
        </p:nvSpPr>
        <p:spPr>
          <a:xfrm>
            <a:off x="4305300" y="3178175"/>
            <a:ext cx="1371600" cy="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 lnSpcReduction="20000"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0F0F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 b="1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Google Sans"/>
              <a:buNone/>
              <a:defRPr sz="28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Google Sans"/>
              <a:buChar char="●"/>
              <a:defRPr sz="250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●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○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 Mono Light"/>
              <a:buChar char="■"/>
              <a:defRPr sz="1600">
                <a:solidFill>
                  <a:schemeClr val="dk1"/>
                </a:solidFill>
                <a:latin typeface="Roboto Mono Light"/>
                <a:ea typeface="Roboto Mono Light"/>
                <a:cs typeface="Roboto Mono Light"/>
                <a:sym typeface="Roboto Mono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8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31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33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yurmadnani/MicroFables" TargetMode="External"/><Relationship Id="rId5" Type="http://schemas.openxmlformats.org/officeDocument/2006/relationships/hyperlink" Target="http://linkedin.com/in/mayurmadnani" TargetMode="Externa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 title="DF25_PresentationTemplate_Title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Chennai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812542" y="3741563"/>
            <a:ext cx="4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Mayur Madnani</a:t>
            </a:r>
            <a:endParaRPr sz="1600">
              <a:solidFill>
                <a:schemeClr val="accent1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26" name="Google Shape;26;p5"/>
          <p:cNvSpPr txBox="1"/>
          <p:nvPr/>
        </p:nvSpPr>
        <p:spPr>
          <a:xfrm>
            <a:off x="794394" y="1795300"/>
            <a:ext cx="74457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solidFill>
                  <a:srgbClr val="1C4587"/>
                </a:solidFill>
                <a:latin typeface="Google Sans"/>
                <a:ea typeface="Google Sans"/>
                <a:cs typeface="Google Sans"/>
                <a:sym typeface="Google Sans"/>
              </a:rPr>
              <a:t>From Cloud to Pocket: Refining Stories with Google’s Gemini API and Gemma On-Device Model</a:t>
            </a:r>
            <a:endParaRPr sz="3700" b="1">
              <a:solidFill>
                <a:srgbClr val="1C4587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4" title="Screenshot 2025-11-07 2327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963" y="1097900"/>
            <a:ext cx="7020076" cy="392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 txBox="1">
            <a:spLocks noGrp="1"/>
          </p:cNvSpPr>
          <p:nvPr>
            <p:ph type="ctrTitle"/>
          </p:nvPr>
        </p:nvSpPr>
        <p:spPr>
          <a:xfrm>
            <a:off x="783025" y="449063"/>
            <a:ext cx="7334700" cy="5832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LoRA Adapters</a:t>
            </a:r>
            <a:endParaRPr sz="3600" b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5" title="chart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7525" y="1162475"/>
            <a:ext cx="8728938" cy="36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5"/>
          <p:cNvSpPr txBox="1">
            <a:spLocks noGrp="1"/>
          </p:cNvSpPr>
          <p:nvPr>
            <p:ph type="ctrTitle"/>
          </p:nvPr>
        </p:nvSpPr>
        <p:spPr>
          <a:xfrm>
            <a:off x="762000" y="561188"/>
            <a:ext cx="7334700" cy="5832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LoRA: Low-Rank Adaptation</a:t>
            </a:r>
            <a:endParaRPr sz="3600" b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 title="Screenshot 2025-10-11 084030.png"/>
          <p:cNvPicPr preferRelativeResize="0"/>
          <p:nvPr/>
        </p:nvPicPr>
        <p:blipFill rotWithShape="1">
          <a:blip r:embed="rId3">
            <a:alphaModFix/>
          </a:blip>
          <a:srcRect l="980" r="980"/>
          <a:stretch/>
        </p:blipFill>
        <p:spPr>
          <a:xfrm>
            <a:off x="3372213" y="86896"/>
            <a:ext cx="5310488" cy="496970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6"/>
          <p:cNvSpPr txBox="1">
            <a:spLocks noGrp="1"/>
          </p:cNvSpPr>
          <p:nvPr>
            <p:ph type="ctrTitle"/>
          </p:nvPr>
        </p:nvSpPr>
        <p:spPr>
          <a:xfrm>
            <a:off x="687163" y="2158300"/>
            <a:ext cx="2400300" cy="6885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Dataset</a:t>
            </a:r>
            <a:endParaRPr sz="3600" b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7088" y="424125"/>
            <a:ext cx="5310488" cy="429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7" title="base_layer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088" y="424125"/>
            <a:ext cx="5310489" cy="428541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7"/>
          <p:cNvSpPr txBox="1">
            <a:spLocks noGrp="1"/>
          </p:cNvSpPr>
          <p:nvPr>
            <p:ph type="ctrTitle"/>
          </p:nvPr>
        </p:nvSpPr>
        <p:spPr>
          <a:xfrm>
            <a:off x="680150" y="2002575"/>
            <a:ext cx="2400300" cy="11385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Base </a:t>
            </a:r>
            <a:endParaRPr sz="3600" b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Model</a:t>
            </a:r>
            <a:endParaRPr sz="3600" b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8" title="lora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213" y="86896"/>
            <a:ext cx="5310488" cy="4969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8"/>
          <p:cNvSpPr txBox="1">
            <a:spLocks noGrp="1"/>
          </p:cNvSpPr>
          <p:nvPr>
            <p:ph type="ctrTitle"/>
          </p:nvPr>
        </p:nvSpPr>
        <p:spPr>
          <a:xfrm>
            <a:off x="680150" y="1741000"/>
            <a:ext cx="2400300" cy="14001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LoRA</a:t>
            </a:r>
            <a:endParaRPr sz="3600" b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Model </a:t>
            </a:r>
            <a:endParaRPr sz="3600" b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(PEFT)</a:t>
            </a:r>
            <a:endParaRPr sz="3600" b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77298" y="3410174"/>
            <a:ext cx="1466702" cy="173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00350" y="4229100"/>
            <a:ext cx="342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Microfables Demo">
            <a:hlinkClick r:id="" action="ppaction://media"/>
            <a:extLst>
              <a:ext uri="{FF2B5EF4-FFF2-40B4-BE49-F238E27FC236}">
                <a16:creationId xmlns:a16="http://schemas.microsoft.com/office/drawing/2014/main" id="{CEF9228A-E142-898B-46A2-671F34523C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384550" y="0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0" title="Screenshot 2025-11-07 2327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1975" y="90900"/>
            <a:ext cx="5629125" cy="4854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0"/>
          <p:cNvSpPr txBox="1">
            <a:spLocks noGrp="1"/>
          </p:cNvSpPr>
          <p:nvPr>
            <p:ph type="ctrTitle"/>
          </p:nvPr>
        </p:nvSpPr>
        <p:spPr>
          <a:xfrm>
            <a:off x="680150" y="1741000"/>
            <a:ext cx="2400300" cy="14001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LoRA</a:t>
            </a:r>
            <a:endParaRPr sz="3600" b="0">
              <a:solidFill>
                <a:schemeClr val="accent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Adapters</a:t>
            </a:r>
            <a:endParaRPr sz="3600" b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1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  <a:latin typeface="Google Sans"/>
                <a:ea typeface="Google Sans"/>
                <a:cs typeface="Google Sans"/>
                <a:sym typeface="Google Sans"/>
              </a:rPr>
              <a:t>Adapter #1</a:t>
            </a:r>
            <a:endParaRPr>
              <a:solidFill>
                <a:srgbClr val="1C4587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 txBox="1"/>
          <p:nvPr/>
        </p:nvSpPr>
        <p:spPr>
          <a:xfrm>
            <a:off x="938425" y="1365825"/>
            <a:ext cx="3072900" cy="2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Horror Micro Tales</a:t>
            </a: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Short scary stories </a:t>
            </a:r>
            <a:endParaRPr sz="25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mo.Adapter_Horror">
            <a:hlinkClick r:id="" action="ppaction://media"/>
            <a:extLst>
              <a:ext uri="{FF2B5EF4-FFF2-40B4-BE49-F238E27FC236}">
                <a16:creationId xmlns:a16="http://schemas.microsoft.com/office/drawing/2014/main" id="{4C2E7381-77E1-0ED4-DF7C-FD959DE50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2886" y="0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  <a:latin typeface="Google Sans"/>
                <a:ea typeface="Google Sans"/>
                <a:cs typeface="Google Sans"/>
                <a:sym typeface="Google Sans"/>
              </a:rPr>
              <a:t>Adapter #2</a:t>
            </a:r>
            <a:endParaRPr>
              <a:solidFill>
                <a:srgbClr val="1C4587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197" name="Google Shape;19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 txBox="1"/>
          <p:nvPr/>
        </p:nvSpPr>
        <p:spPr>
          <a:xfrm>
            <a:off x="938425" y="1365825"/>
            <a:ext cx="3072900" cy="2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Sci-Fi Flash Fiction</a:t>
            </a: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Future/space-themed micro stories</a:t>
            </a:r>
            <a:endParaRPr sz="25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mo.Adapter_Scifi">
            <a:hlinkClick r:id="" action="ppaction://media"/>
            <a:extLst>
              <a:ext uri="{FF2B5EF4-FFF2-40B4-BE49-F238E27FC236}">
                <a16:creationId xmlns:a16="http://schemas.microsoft.com/office/drawing/2014/main" id="{4B48BF09-5450-2687-9E3A-56FDFFE4F78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72886" y="0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C343D"/>
                </a:solidFill>
                <a:latin typeface="Google Sans"/>
                <a:ea typeface="Google Sans"/>
                <a:cs typeface="Google Sans"/>
                <a:sym typeface="Google Sans"/>
              </a:rPr>
              <a:t>Adapter #3</a:t>
            </a:r>
            <a:endParaRPr>
              <a:solidFill>
                <a:srgbClr val="0C343D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06" name="Google Shape;20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938425" y="1365825"/>
            <a:ext cx="3072900" cy="2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Mystery Puzzles</a:t>
            </a: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Mini detective stories with a twist ending</a:t>
            </a:r>
            <a:endParaRPr sz="25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mo.Adapter_Mystery">
            <a:hlinkClick r:id="" action="ppaction://media"/>
            <a:extLst>
              <a:ext uri="{FF2B5EF4-FFF2-40B4-BE49-F238E27FC236}">
                <a16:creationId xmlns:a16="http://schemas.microsoft.com/office/drawing/2014/main" id="{F126CD6B-D4BF-4666-FF94-FBC5FB266C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27750" y="0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6" title="20220706_171636_cropped.jpg"/>
          <p:cNvPicPr preferRelativeResize="0"/>
          <p:nvPr/>
        </p:nvPicPr>
        <p:blipFill rotWithShape="1">
          <a:blip r:embed="rId3">
            <a:alphaModFix/>
          </a:blip>
          <a:srcRect l="6718" r="6709"/>
          <a:stretch/>
        </p:blipFill>
        <p:spPr>
          <a:xfrm>
            <a:off x="4983250" y="-496175"/>
            <a:ext cx="4448399" cy="5639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 title="DF25_PresentationTemplate_Title2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25" y="0"/>
            <a:ext cx="914404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6"/>
          <p:cNvSpPr txBox="1"/>
          <p:nvPr/>
        </p:nvSpPr>
        <p:spPr>
          <a:xfrm>
            <a:off x="826989" y="890293"/>
            <a:ext cx="1659900" cy="3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50">
                <a:solidFill>
                  <a:schemeClr val="dk1"/>
                </a:solidFill>
                <a:latin typeface="Google Sans"/>
                <a:ea typeface="Google Sans"/>
                <a:cs typeface="Google Sans"/>
                <a:sym typeface="Google Sans"/>
              </a:rPr>
              <a:t>Chennai</a:t>
            </a:r>
            <a:endParaRPr sz="950"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34" name="Google Shape;34;p6"/>
          <p:cNvSpPr txBox="1"/>
          <p:nvPr/>
        </p:nvSpPr>
        <p:spPr>
          <a:xfrm>
            <a:off x="410373" y="3741563"/>
            <a:ext cx="4294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4587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Mayur Madnani</a:t>
            </a:r>
            <a:endParaRPr sz="1600">
              <a:solidFill>
                <a:srgbClr val="1C4587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35" name="Google Shape;35;p6"/>
          <p:cNvSpPr txBox="1"/>
          <p:nvPr/>
        </p:nvSpPr>
        <p:spPr>
          <a:xfrm>
            <a:off x="392225" y="1947700"/>
            <a:ext cx="4294200" cy="1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Staff Engg @ JioHotstar</a:t>
            </a:r>
            <a:endParaRPr sz="1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Previously @ Intuit, Walmart, SAP</a:t>
            </a:r>
            <a:endParaRPr sz="1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Expertise in Data, AI and Backend</a:t>
            </a:r>
            <a:endParaRPr sz="1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~10 years in the Industry</a:t>
            </a:r>
            <a:endParaRPr sz="1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GenAI Course Author</a:t>
            </a:r>
            <a:endParaRPr sz="1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Mentor</a:t>
            </a:r>
            <a:endParaRPr sz="1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Google Sans"/>
              <a:buChar char="●"/>
            </a:pPr>
            <a:r>
              <a:rPr lang="en" sz="15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Speaker</a:t>
            </a:r>
            <a:endParaRPr sz="1500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  <a:latin typeface="Google Sans"/>
                <a:ea typeface="Google Sans"/>
                <a:cs typeface="Google Sans"/>
                <a:sym typeface="Google Sans"/>
              </a:rPr>
              <a:t>Adapter #4</a:t>
            </a:r>
            <a:endParaRPr>
              <a:solidFill>
                <a:srgbClr val="1C4587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15" name="Google Shape;21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/>
        </p:nvSpPr>
        <p:spPr>
          <a:xfrm>
            <a:off x="938425" y="1365825"/>
            <a:ext cx="3072900" cy="2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Romance Vignettes</a:t>
            </a: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Sweet romantic moments or meet-cutes</a:t>
            </a:r>
            <a:endParaRPr sz="25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mo.Adapter_Romance">
            <a:hlinkClick r:id="" action="ppaction://media"/>
            <a:extLst>
              <a:ext uri="{FF2B5EF4-FFF2-40B4-BE49-F238E27FC236}">
                <a16:creationId xmlns:a16="http://schemas.microsoft.com/office/drawing/2014/main" id="{EE3A48FA-DDEA-1BE3-C41C-AC6C4F5BA3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2030" y="-375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  <a:latin typeface="Google Sans"/>
                <a:ea typeface="Google Sans"/>
                <a:cs typeface="Google Sans"/>
                <a:sym typeface="Google Sans"/>
              </a:rPr>
              <a:t>Adapter #5</a:t>
            </a:r>
            <a:endParaRPr>
              <a:solidFill>
                <a:srgbClr val="1C4587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25"/>
          <p:cNvSpPr txBox="1"/>
          <p:nvPr/>
        </p:nvSpPr>
        <p:spPr>
          <a:xfrm>
            <a:off x="938425" y="1365825"/>
            <a:ext cx="3072900" cy="2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Haiku Stories</a:t>
            </a: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Three-line poetic narratives</a:t>
            </a:r>
            <a:endParaRPr sz="25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mo.Adapter_Haiku">
            <a:hlinkClick r:id="" action="ppaction://media"/>
            <a:extLst>
              <a:ext uri="{FF2B5EF4-FFF2-40B4-BE49-F238E27FC236}">
                <a16:creationId xmlns:a16="http://schemas.microsoft.com/office/drawing/2014/main" id="{B16C9F53-C342-676B-1BAF-BB50F72DBD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109462" y="0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6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  <a:latin typeface="Google Sans"/>
                <a:ea typeface="Google Sans"/>
                <a:cs typeface="Google Sans"/>
                <a:sym typeface="Google Sans"/>
              </a:rPr>
              <a:t>Adapter #6</a:t>
            </a:r>
            <a:endParaRPr>
              <a:solidFill>
                <a:srgbClr val="1C4587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33" name="Google Shape;23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938425" y="1365825"/>
            <a:ext cx="3072900" cy="2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 Dialogue-Only Stories</a:t>
            </a: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Stories told entirely through conversation</a:t>
            </a:r>
            <a:endParaRPr sz="25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mo.Adapter_Dialogue">
            <a:hlinkClick r:id="" action="ppaction://media"/>
            <a:extLst>
              <a:ext uri="{FF2B5EF4-FFF2-40B4-BE49-F238E27FC236}">
                <a16:creationId xmlns:a16="http://schemas.microsoft.com/office/drawing/2014/main" id="{AEBC62AD-F2A6-E049-EA68-3AB38D2CF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2030" y="-375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  <a:latin typeface="Google Sans"/>
                <a:ea typeface="Google Sans"/>
                <a:cs typeface="Google Sans"/>
                <a:sym typeface="Google Sans"/>
              </a:rPr>
              <a:t>Adapter #7</a:t>
            </a:r>
            <a:endParaRPr>
              <a:solidFill>
                <a:srgbClr val="1C4587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42" name="Google Shape;242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938425" y="1365825"/>
            <a:ext cx="3072900" cy="2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Letter/Diary Format</a:t>
            </a: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Epistolary micro-stories</a:t>
            </a:r>
            <a:endParaRPr sz="25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mo.Adapter_Letter">
            <a:hlinkClick r:id="" action="ppaction://media"/>
            <a:extLst>
              <a:ext uri="{FF2B5EF4-FFF2-40B4-BE49-F238E27FC236}">
                <a16:creationId xmlns:a16="http://schemas.microsoft.com/office/drawing/2014/main" id="{ADC2F71A-B7C9-847A-9F67-9CB5BE2268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63742" y="0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  <a:latin typeface="Google Sans"/>
                <a:ea typeface="Google Sans"/>
                <a:cs typeface="Google Sans"/>
                <a:sym typeface="Google Sans"/>
              </a:rPr>
              <a:t>Adapter #8</a:t>
            </a:r>
            <a:endParaRPr>
              <a:solidFill>
                <a:srgbClr val="1C4587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8"/>
          <p:cNvSpPr txBox="1"/>
          <p:nvPr/>
        </p:nvSpPr>
        <p:spPr>
          <a:xfrm>
            <a:off x="938425" y="1365825"/>
            <a:ext cx="3072900" cy="2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News Report Style</a:t>
            </a: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Stories written as news headlines/reports</a:t>
            </a:r>
            <a:endParaRPr sz="25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mo.Adapter_News">
            <a:hlinkClick r:id="" action="ppaction://media"/>
            <a:extLst>
              <a:ext uri="{FF2B5EF4-FFF2-40B4-BE49-F238E27FC236}">
                <a16:creationId xmlns:a16="http://schemas.microsoft.com/office/drawing/2014/main" id="{A7A996E5-CCCF-E80D-5D43-2775FF7AB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54598" y="0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/>
          <p:nvPr/>
        </p:nvSpPr>
        <p:spPr>
          <a:xfrm>
            <a:off x="308125" y="323700"/>
            <a:ext cx="4333500" cy="693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  <a:latin typeface="Google Sans"/>
                <a:ea typeface="Google Sans"/>
                <a:cs typeface="Google Sans"/>
                <a:sym typeface="Google Sans"/>
              </a:rPr>
              <a:t>Adapter #9</a:t>
            </a:r>
            <a:endParaRPr>
              <a:solidFill>
                <a:srgbClr val="1C4587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956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4236860" y="1368424"/>
            <a:ext cx="377934" cy="2411074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 txBox="1"/>
          <p:nvPr/>
        </p:nvSpPr>
        <p:spPr>
          <a:xfrm>
            <a:off x="938425" y="1365825"/>
            <a:ext cx="3072900" cy="24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Moral Fables</a:t>
            </a: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endParaRPr sz="30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Stories with explicit life lessons</a:t>
            </a:r>
            <a:endParaRPr sz="2500" b="1">
              <a:solidFill>
                <a:schemeClr val="accent1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pic>
        <p:nvPicPr>
          <p:cNvPr id="2" name="Demo.Adapter_Moral">
            <a:hlinkClick r:id="" action="ppaction://media"/>
            <a:extLst>
              <a:ext uri="{FF2B5EF4-FFF2-40B4-BE49-F238E27FC236}">
                <a16:creationId xmlns:a16="http://schemas.microsoft.com/office/drawing/2014/main" id="{ABF44142-F3DA-FF0C-6DA4-17DBE0698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82030" y="0"/>
            <a:ext cx="237331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ctrTitle"/>
          </p:nvPr>
        </p:nvSpPr>
        <p:spPr>
          <a:xfrm>
            <a:off x="762000" y="561188"/>
            <a:ext cx="7334700" cy="5832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Conclusion</a:t>
            </a:r>
            <a:endParaRPr sz="3600" b="0">
              <a:solidFill>
                <a:schemeClr val="accent1"/>
              </a:solidFill>
            </a:endParaRPr>
          </a:p>
        </p:txBody>
      </p:sp>
      <p:sp>
        <p:nvSpPr>
          <p:cNvPr id="269" name="Google Shape;269;p30"/>
          <p:cNvSpPr txBox="1"/>
          <p:nvPr/>
        </p:nvSpPr>
        <p:spPr>
          <a:xfrm>
            <a:off x="959788" y="1718688"/>
            <a:ext cx="3645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SLM Advantage</a:t>
            </a: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Models like Gemma deliver lower deployment costs, faster inference, and practical industry benefits over LLMs.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30"/>
          <p:cNvSpPr txBox="1"/>
          <p:nvPr/>
        </p:nvSpPr>
        <p:spPr>
          <a:xfrm>
            <a:off x="5068563" y="1718688"/>
            <a:ext cx="3645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Open-Source Foundation</a:t>
            </a: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Gemma provides efficient, Google-backed baselines for enterprise fine-tuning and specialized applications.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30"/>
          <p:cNvSpPr txBox="1"/>
          <p:nvPr/>
        </p:nvSpPr>
        <p:spPr>
          <a:xfrm>
            <a:off x="2749125" y="3186213"/>
            <a:ext cx="36459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Balanced Adaptation</a:t>
            </a: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Techniques like prompt tuning and LoRA optimize the efficiency-effectiveness trade-off for resource-constrained deployments.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31" title="linkedin qr.jpg"/>
          <p:cNvPicPr preferRelativeResize="0"/>
          <p:nvPr/>
        </p:nvPicPr>
        <p:blipFill rotWithShape="1">
          <a:blip r:embed="rId3">
            <a:alphaModFix/>
          </a:blip>
          <a:srcRect l="4882" r="4873"/>
          <a:stretch/>
        </p:blipFill>
        <p:spPr>
          <a:xfrm>
            <a:off x="748525" y="404875"/>
            <a:ext cx="3177600" cy="3474600"/>
          </a:xfrm>
          <a:prstGeom prst="roundRect">
            <a:avLst>
              <a:gd name="adj" fmla="val 6458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7" name="Google Shape;277;p31" title="qr-microfables.png"/>
          <p:cNvPicPr preferRelativeResize="0"/>
          <p:nvPr/>
        </p:nvPicPr>
        <p:blipFill rotWithShape="1">
          <a:blip r:embed="rId4">
            <a:alphaModFix/>
          </a:blip>
          <a:srcRect l="4120" r="4120"/>
          <a:stretch/>
        </p:blipFill>
        <p:spPr>
          <a:xfrm>
            <a:off x="5142400" y="404875"/>
            <a:ext cx="3066000" cy="3352500"/>
          </a:xfrm>
          <a:prstGeom prst="roundRect">
            <a:avLst>
              <a:gd name="adj" fmla="val 6458"/>
            </a:avLst>
          </a:prstGeom>
          <a:noFill/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78" name="Google Shape;278;p31"/>
          <p:cNvSpPr txBox="1"/>
          <p:nvPr/>
        </p:nvSpPr>
        <p:spPr>
          <a:xfrm>
            <a:off x="748525" y="3879350"/>
            <a:ext cx="4691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0000"/>
                </a:solidFill>
              </a:rPr>
              <a:t>🌐</a:t>
            </a:r>
            <a:r>
              <a:rPr lang="en" sz="1800" u="sng">
                <a:solidFill>
                  <a:schemeClr val="hlink"/>
                </a:solidFill>
                <a:latin typeface="Roboto Mono"/>
                <a:ea typeface="Roboto Mono"/>
                <a:cs typeface="Roboto Mono"/>
                <a:sym typeface="Roboto Mono"/>
                <a:hlinkClick r:id="rId5"/>
              </a:rPr>
              <a:t>linkedin.com/in/mayurmadnani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79" name="Google Shape;279;p31"/>
          <p:cNvSpPr txBox="1"/>
          <p:nvPr/>
        </p:nvSpPr>
        <p:spPr>
          <a:xfrm>
            <a:off x="3926125" y="4341050"/>
            <a:ext cx="454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🌐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github.com/mayurmadnani/MicroFables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/>
          <p:nvPr/>
        </p:nvSpPr>
        <p:spPr>
          <a:xfrm>
            <a:off x="1012332" y="1571200"/>
            <a:ext cx="2131200" cy="6150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Massive Scale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1" name="Google Shape;41;p7"/>
          <p:cNvSpPr/>
          <p:nvPr/>
        </p:nvSpPr>
        <p:spPr>
          <a:xfrm>
            <a:off x="1012332" y="2407599"/>
            <a:ext cx="2131200" cy="61500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Deep Architecture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2" name="Google Shape;42;p7"/>
          <p:cNvSpPr/>
          <p:nvPr/>
        </p:nvSpPr>
        <p:spPr>
          <a:xfrm>
            <a:off x="1012332" y="3243998"/>
            <a:ext cx="2131200" cy="61500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Versatile Performance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3" name="Google Shape;43;p7"/>
          <p:cNvSpPr/>
          <p:nvPr/>
        </p:nvSpPr>
        <p:spPr>
          <a:xfrm>
            <a:off x="1012332" y="4080400"/>
            <a:ext cx="2131200" cy="61500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Resource Intensive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4" name="Google Shape;44;p7"/>
          <p:cNvSpPr/>
          <p:nvPr/>
        </p:nvSpPr>
        <p:spPr>
          <a:xfrm>
            <a:off x="826875" y="247500"/>
            <a:ext cx="6734100" cy="615000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Language Models</a:t>
            </a:r>
            <a:endParaRPr sz="3000"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5" name="Google Shape;45;p7"/>
          <p:cNvSpPr/>
          <p:nvPr/>
        </p:nvSpPr>
        <p:spPr>
          <a:xfrm>
            <a:off x="5250082" y="1571200"/>
            <a:ext cx="2131200" cy="615000"/>
          </a:xfrm>
          <a:prstGeom prst="roundRect">
            <a:avLst>
              <a:gd name="adj" fmla="val 18087"/>
            </a:avLst>
          </a:prstGeom>
          <a:solidFill>
            <a:srgbClr val="C3ECF6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Knowledge Transfer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6" name="Google Shape;46;p7"/>
          <p:cNvSpPr/>
          <p:nvPr/>
        </p:nvSpPr>
        <p:spPr>
          <a:xfrm>
            <a:off x="5250082" y="2407599"/>
            <a:ext cx="2131200" cy="615000"/>
          </a:xfrm>
          <a:prstGeom prst="roundRect">
            <a:avLst>
              <a:gd name="adj" fmla="val 18087"/>
            </a:avLst>
          </a:prstGeom>
          <a:solidFill>
            <a:srgbClr val="FFE7A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Compact</a:t>
            </a:r>
            <a:endParaRPr sz="17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Architecture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7" name="Google Shape;47;p7"/>
          <p:cNvSpPr/>
          <p:nvPr/>
        </p:nvSpPr>
        <p:spPr>
          <a:xfrm>
            <a:off x="5250082" y="3243998"/>
            <a:ext cx="2131200" cy="615000"/>
          </a:xfrm>
          <a:prstGeom prst="roundRect">
            <a:avLst>
              <a:gd name="adj" fmla="val 18087"/>
            </a:avLst>
          </a:prstGeom>
          <a:solidFill>
            <a:srgbClr val="F8D8D8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Precision focused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8" name="Google Shape;48;p7"/>
          <p:cNvSpPr/>
          <p:nvPr/>
        </p:nvSpPr>
        <p:spPr>
          <a:xfrm>
            <a:off x="5250082" y="4080400"/>
            <a:ext cx="2131200" cy="615000"/>
          </a:xfrm>
          <a:prstGeom prst="roundRect">
            <a:avLst>
              <a:gd name="adj" fmla="val 18087"/>
            </a:avLst>
          </a:prstGeom>
          <a:solidFill>
            <a:srgbClr val="CCF6C5"/>
          </a:solidFill>
          <a:ln w="19050" cap="flat" cmpd="sng">
            <a:solidFill>
              <a:srgbClr val="1E1E1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Agentic &amp; privacy focus</a:t>
            </a:r>
            <a:endParaRPr sz="60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49" name="Google Shape;49;p7"/>
          <p:cNvSpPr txBox="1"/>
          <p:nvPr/>
        </p:nvSpPr>
        <p:spPr>
          <a:xfrm>
            <a:off x="5892423" y="992750"/>
            <a:ext cx="93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SLMs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50" name="Google Shape;50;p7"/>
          <p:cNvSpPr txBox="1"/>
          <p:nvPr/>
        </p:nvSpPr>
        <p:spPr>
          <a:xfrm>
            <a:off x="1612623" y="992750"/>
            <a:ext cx="930600" cy="4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Google Sans"/>
              <a:buNone/>
            </a:pPr>
            <a:r>
              <a:rPr lang="en" sz="2400">
                <a:solidFill>
                  <a:schemeClr val="accent1"/>
                </a:solidFill>
                <a:latin typeface="Google Sans"/>
                <a:ea typeface="Google Sans"/>
                <a:cs typeface="Google Sans"/>
                <a:sym typeface="Google Sans"/>
              </a:rPr>
              <a:t>LLMs</a:t>
            </a:r>
            <a:endParaRPr sz="24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406" y="3620875"/>
            <a:ext cx="1166312" cy="116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8"/>
          <p:cNvPicPr preferRelativeResize="0"/>
          <p:nvPr/>
        </p:nvPicPr>
        <p:blipFill rotWithShape="1">
          <a:blip r:embed="rId4">
            <a:alphaModFix/>
          </a:blip>
          <a:srcRect l="14792"/>
          <a:stretch/>
        </p:blipFill>
        <p:spPr>
          <a:xfrm>
            <a:off x="5264175" y="770475"/>
            <a:ext cx="1341725" cy="1574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67009" y="3580078"/>
            <a:ext cx="1765562" cy="1247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47150" y="2115106"/>
            <a:ext cx="1649688" cy="164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8"/>
          <p:cNvPicPr preferRelativeResize="0"/>
          <p:nvPr/>
        </p:nvPicPr>
        <p:blipFill rotWithShape="1">
          <a:blip r:embed="rId7">
            <a:alphaModFix/>
          </a:blip>
          <a:srcRect r="71011"/>
          <a:stretch/>
        </p:blipFill>
        <p:spPr>
          <a:xfrm>
            <a:off x="531588" y="966056"/>
            <a:ext cx="1574637" cy="1149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8">
            <a:alphaModFix/>
          </a:blip>
          <a:srcRect r="66666"/>
          <a:stretch/>
        </p:blipFill>
        <p:spPr>
          <a:xfrm>
            <a:off x="2566638" y="957431"/>
            <a:ext cx="1166313" cy="116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64174" y="3582608"/>
            <a:ext cx="1341725" cy="1242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13700" y="1081537"/>
            <a:ext cx="1341725" cy="13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8"/>
          <p:cNvPicPr preferRelativeResize="0"/>
          <p:nvPr/>
        </p:nvPicPr>
        <p:blipFill rotWithShape="1">
          <a:blip r:embed="rId11">
            <a:alphaModFix/>
          </a:blip>
          <a:srcRect r="78703"/>
          <a:stretch/>
        </p:blipFill>
        <p:spPr>
          <a:xfrm>
            <a:off x="531588" y="3577900"/>
            <a:ext cx="1166313" cy="116631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>
            <a:spLocks noGrp="1"/>
          </p:cNvSpPr>
          <p:nvPr>
            <p:ph type="ctrTitle"/>
          </p:nvPr>
        </p:nvSpPr>
        <p:spPr>
          <a:xfrm>
            <a:off x="819363" y="121400"/>
            <a:ext cx="7334700" cy="5832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chemeClr val="accent1"/>
                </a:solidFill>
              </a:rPr>
              <a:t>SLM Offerings</a:t>
            </a:r>
            <a:endParaRPr b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>
            <a:off x="762000" y="561188"/>
            <a:ext cx="7334700" cy="5832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Gemma models Deeper Dive</a:t>
            </a:r>
            <a:endParaRPr sz="3600" b="0">
              <a:solidFill>
                <a:schemeClr val="accent1"/>
              </a:solidFill>
            </a:endParaRPr>
          </a:p>
        </p:txBody>
      </p:sp>
      <p:sp>
        <p:nvSpPr>
          <p:cNvPr id="70" name="Google Shape;70;p9"/>
          <p:cNvSpPr/>
          <p:nvPr/>
        </p:nvSpPr>
        <p:spPr>
          <a:xfrm>
            <a:off x="519250" y="1632313"/>
            <a:ext cx="3715800" cy="3008400"/>
          </a:xfrm>
          <a:prstGeom prst="verticalScroll">
            <a:avLst>
              <a:gd name="adj" fmla="val 12500"/>
            </a:avLst>
          </a:prstGeom>
          <a:solidFill>
            <a:srgbClr val="C9DAF8"/>
          </a:solidFill>
          <a:ln w="47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Gemma is Google's family of open, lightweight models built from the same research powering Gemini—delivering enterprise-grade performance with efficiency.</a:t>
            </a:r>
            <a:endParaRPr sz="13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1" name="Google Shape;71;p9"/>
          <p:cNvGrpSpPr/>
          <p:nvPr/>
        </p:nvGrpSpPr>
        <p:grpSpPr>
          <a:xfrm>
            <a:off x="4555219" y="1465977"/>
            <a:ext cx="3906150" cy="600998"/>
            <a:chOff x="9017500" y="2783104"/>
            <a:chExt cx="7812300" cy="1201996"/>
          </a:xfrm>
        </p:grpSpPr>
        <p:sp>
          <p:nvSpPr>
            <p:cNvPr id="72" name="Google Shape;72;p9"/>
            <p:cNvSpPr/>
            <p:nvPr/>
          </p:nvSpPr>
          <p:spPr>
            <a:xfrm>
              <a:off x="9017500" y="2783104"/>
              <a:ext cx="7812300" cy="1191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400" tIns="41400" rIns="41400" bIns="414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9"/>
            <p:cNvSpPr txBox="1"/>
            <p:nvPr/>
          </p:nvSpPr>
          <p:spPr>
            <a:xfrm>
              <a:off x="9359775" y="2961550"/>
              <a:ext cx="71427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Decoder-Only Transformer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9"/>
            <p:cNvSpPr txBox="1"/>
            <p:nvPr/>
          </p:nvSpPr>
          <p:spPr>
            <a:xfrm>
              <a:off x="9070863" y="3417500"/>
              <a:ext cx="77589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Streamlined architecture for efficient text generation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5" name="Google Shape;75;p9"/>
          <p:cNvGrpSpPr/>
          <p:nvPr/>
        </p:nvGrpSpPr>
        <p:grpSpPr>
          <a:xfrm>
            <a:off x="4555188" y="2152252"/>
            <a:ext cx="3906150" cy="600998"/>
            <a:chOff x="9017500" y="2783104"/>
            <a:chExt cx="7812300" cy="1201996"/>
          </a:xfrm>
        </p:grpSpPr>
        <p:sp>
          <p:nvSpPr>
            <p:cNvPr id="76" name="Google Shape;76;p9"/>
            <p:cNvSpPr/>
            <p:nvPr/>
          </p:nvSpPr>
          <p:spPr>
            <a:xfrm>
              <a:off x="9017500" y="2783104"/>
              <a:ext cx="7812300" cy="1191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400" tIns="41400" rIns="41400" bIns="414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9"/>
            <p:cNvSpPr txBox="1"/>
            <p:nvPr/>
          </p:nvSpPr>
          <p:spPr>
            <a:xfrm>
              <a:off x="9359775" y="2961550"/>
              <a:ext cx="71427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Advanced Attention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9"/>
            <p:cNvSpPr txBox="1"/>
            <p:nvPr/>
          </p:nvSpPr>
          <p:spPr>
            <a:xfrm>
              <a:off x="9070875" y="3417500"/>
              <a:ext cx="77589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Multi-Head/Multi-Query mechanisms for efficiency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9" name="Google Shape;79;p9"/>
          <p:cNvGrpSpPr/>
          <p:nvPr/>
        </p:nvGrpSpPr>
        <p:grpSpPr>
          <a:xfrm>
            <a:off x="4555188" y="2838540"/>
            <a:ext cx="3906150" cy="601010"/>
            <a:chOff x="9017500" y="2783104"/>
            <a:chExt cx="7812300" cy="1202021"/>
          </a:xfrm>
        </p:grpSpPr>
        <p:sp>
          <p:nvSpPr>
            <p:cNvPr id="80" name="Google Shape;80;p9"/>
            <p:cNvSpPr/>
            <p:nvPr/>
          </p:nvSpPr>
          <p:spPr>
            <a:xfrm>
              <a:off x="9017500" y="2783104"/>
              <a:ext cx="7812300" cy="1191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400" tIns="41400" rIns="41400" bIns="414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9"/>
            <p:cNvSpPr txBox="1"/>
            <p:nvPr/>
          </p:nvSpPr>
          <p:spPr>
            <a:xfrm>
              <a:off x="9359775" y="2961550"/>
              <a:ext cx="71427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Shared Embeddings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9"/>
            <p:cNvSpPr txBox="1"/>
            <p:nvPr/>
          </p:nvSpPr>
          <p:spPr>
            <a:xfrm>
              <a:off x="9070875" y="3417525"/>
              <a:ext cx="77589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RoPE and GeGLU activations for position encoding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3" name="Google Shape;83;p9"/>
          <p:cNvGrpSpPr/>
          <p:nvPr/>
        </p:nvGrpSpPr>
        <p:grpSpPr>
          <a:xfrm>
            <a:off x="4555188" y="3524827"/>
            <a:ext cx="3906150" cy="600998"/>
            <a:chOff x="9017500" y="2783104"/>
            <a:chExt cx="7812300" cy="1201996"/>
          </a:xfrm>
        </p:grpSpPr>
        <p:sp>
          <p:nvSpPr>
            <p:cNvPr id="84" name="Google Shape;84;p9"/>
            <p:cNvSpPr/>
            <p:nvPr/>
          </p:nvSpPr>
          <p:spPr>
            <a:xfrm>
              <a:off x="9017500" y="2783104"/>
              <a:ext cx="7812300" cy="1191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400" tIns="41400" rIns="41400" bIns="414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9"/>
            <p:cNvSpPr txBox="1"/>
            <p:nvPr/>
          </p:nvSpPr>
          <p:spPr>
            <a:xfrm>
              <a:off x="9359775" y="2961550"/>
              <a:ext cx="71427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Vision-Language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9"/>
            <p:cNvSpPr txBox="1"/>
            <p:nvPr/>
          </p:nvSpPr>
          <p:spPr>
            <a:xfrm>
              <a:off x="9051125" y="3417500"/>
              <a:ext cx="77403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Multimodal capability for processing text and visuals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7" name="Google Shape;87;p9"/>
          <p:cNvGrpSpPr/>
          <p:nvPr/>
        </p:nvGrpSpPr>
        <p:grpSpPr>
          <a:xfrm>
            <a:off x="4555188" y="4211115"/>
            <a:ext cx="3906150" cy="601010"/>
            <a:chOff x="9017500" y="2783104"/>
            <a:chExt cx="7812300" cy="1202021"/>
          </a:xfrm>
        </p:grpSpPr>
        <p:sp>
          <p:nvSpPr>
            <p:cNvPr id="88" name="Google Shape;88;p9"/>
            <p:cNvSpPr/>
            <p:nvPr/>
          </p:nvSpPr>
          <p:spPr>
            <a:xfrm>
              <a:off x="9017500" y="2783104"/>
              <a:ext cx="7812300" cy="1191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400" tIns="41400" rIns="41400" bIns="414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9"/>
            <p:cNvSpPr txBox="1"/>
            <p:nvPr/>
          </p:nvSpPr>
          <p:spPr>
            <a:xfrm>
              <a:off x="9359775" y="2961550"/>
              <a:ext cx="71427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MatFormer Innovation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9"/>
            <p:cNvSpPr txBox="1"/>
            <p:nvPr/>
          </p:nvSpPr>
          <p:spPr>
            <a:xfrm>
              <a:off x="9070875" y="3417525"/>
              <a:ext cx="7758900" cy="56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Matryoshka Representation learning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0"/>
          <p:cNvSpPr txBox="1">
            <a:spLocks noGrp="1"/>
          </p:cNvSpPr>
          <p:nvPr>
            <p:ph type="ctrTitle"/>
          </p:nvPr>
        </p:nvSpPr>
        <p:spPr>
          <a:xfrm>
            <a:off x="762000" y="561188"/>
            <a:ext cx="7334700" cy="5832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Model Adaptation Imperative</a:t>
            </a:r>
            <a:endParaRPr sz="3600" b="0">
              <a:solidFill>
                <a:schemeClr val="accent1"/>
              </a:solidFill>
            </a:endParaRPr>
          </a:p>
        </p:txBody>
      </p:sp>
      <p:grpSp>
        <p:nvGrpSpPr>
          <p:cNvPr id="96" name="Google Shape;96;p10"/>
          <p:cNvGrpSpPr/>
          <p:nvPr/>
        </p:nvGrpSpPr>
        <p:grpSpPr>
          <a:xfrm>
            <a:off x="762000" y="1294763"/>
            <a:ext cx="3774000" cy="996750"/>
            <a:chOff x="5412775" y="2663925"/>
            <a:chExt cx="7548000" cy="1993500"/>
          </a:xfrm>
        </p:grpSpPr>
        <p:sp>
          <p:nvSpPr>
            <p:cNvPr id="97" name="Google Shape;97;p10"/>
            <p:cNvSpPr/>
            <p:nvPr/>
          </p:nvSpPr>
          <p:spPr>
            <a:xfrm>
              <a:off x="5412775" y="2663925"/>
              <a:ext cx="7548000" cy="19935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575" tIns="41575" rIns="41575" bIns="41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0"/>
            <p:cNvSpPr txBox="1"/>
            <p:nvPr/>
          </p:nvSpPr>
          <p:spPr>
            <a:xfrm>
              <a:off x="5487653" y="2917050"/>
              <a:ext cx="73128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575" tIns="41575" rIns="41575" bIns="41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Domain Mismatch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10"/>
            <p:cNvSpPr txBox="1"/>
            <p:nvPr/>
          </p:nvSpPr>
          <p:spPr>
            <a:xfrm>
              <a:off x="5487612" y="3625625"/>
              <a:ext cx="7312800" cy="9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575" tIns="41575" rIns="41575" bIns="41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Generic models struggle in specialized fields—finance, healthcare, niche coding languages.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0"/>
          <p:cNvGrpSpPr/>
          <p:nvPr/>
        </p:nvGrpSpPr>
        <p:grpSpPr>
          <a:xfrm>
            <a:off x="4322700" y="3589013"/>
            <a:ext cx="3774000" cy="996750"/>
            <a:chOff x="5412775" y="2663925"/>
            <a:chExt cx="7548000" cy="1993500"/>
          </a:xfrm>
        </p:grpSpPr>
        <p:sp>
          <p:nvSpPr>
            <p:cNvPr id="101" name="Google Shape;101;p10"/>
            <p:cNvSpPr/>
            <p:nvPr/>
          </p:nvSpPr>
          <p:spPr>
            <a:xfrm>
              <a:off x="5412775" y="2663925"/>
              <a:ext cx="7548000" cy="19935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575" tIns="41575" rIns="41575" bIns="41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 txBox="1"/>
            <p:nvPr/>
          </p:nvSpPr>
          <p:spPr>
            <a:xfrm>
              <a:off x="5487653" y="2917050"/>
              <a:ext cx="73128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575" tIns="41575" rIns="41575" bIns="41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Deployment Constraints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10"/>
            <p:cNvSpPr txBox="1"/>
            <p:nvPr/>
          </p:nvSpPr>
          <p:spPr>
            <a:xfrm>
              <a:off x="5487612" y="3625625"/>
              <a:ext cx="7312800" cy="9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575" tIns="41575" rIns="41575" bIns="41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Large model size makes industry deployment costly and impractical.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0"/>
          <p:cNvGrpSpPr/>
          <p:nvPr/>
        </p:nvGrpSpPr>
        <p:grpSpPr>
          <a:xfrm>
            <a:off x="2685000" y="2441888"/>
            <a:ext cx="3774000" cy="996750"/>
            <a:chOff x="5412775" y="2663925"/>
            <a:chExt cx="7548000" cy="1993500"/>
          </a:xfrm>
        </p:grpSpPr>
        <p:sp>
          <p:nvSpPr>
            <p:cNvPr id="105" name="Google Shape;105;p10"/>
            <p:cNvSpPr/>
            <p:nvPr/>
          </p:nvSpPr>
          <p:spPr>
            <a:xfrm>
              <a:off x="5412775" y="2663925"/>
              <a:ext cx="7548000" cy="19935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575" tIns="41575" rIns="41575" bIns="4157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10"/>
            <p:cNvSpPr txBox="1"/>
            <p:nvPr/>
          </p:nvSpPr>
          <p:spPr>
            <a:xfrm>
              <a:off x="5487653" y="2917050"/>
              <a:ext cx="7312800" cy="56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575" tIns="41575" rIns="41575" bIns="41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Static Knowledge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10"/>
            <p:cNvSpPr txBox="1"/>
            <p:nvPr/>
          </p:nvSpPr>
          <p:spPr>
            <a:xfrm>
              <a:off x="5487612" y="3625625"/>
              <a:ext cx="7312800" cy="96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575" tIns="41575" rIns="41575" bIns="4157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Pre-trained models lack evolving information and real-time context.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 txBox="1">
            <a:spLocks noGrp="1"/>
          </p:cNvSpPr>
          <p:nvPr>
            <p:ph type="ctrTitle"/>
          </p:nvPr>
        </p:nvSpPr>
        <p:spPr>
          <a:xfrm>
            <a:off x="762000" y="561188"/>
            <a:ext cx="7334700" cy="5832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Adaptation Techniques</a:t>
            </a:r>
            <a:endParaRPr sz="3600" b="0">
              <a:solidFill>
                <a:schemeClr val="accent1"/>
              </a:solidFill>
            </a:endParaRPr>
          </a:p>
        </p:txBody>
      </p:sp>
      <p:sp>
        <p:nvSpPr>
          <p:cNvPr id="113" name="Google Shape;113;p11"/>
          <p:cNvSpPr txBox="1"/>
          <p:nvPr/>
        </p:nvSpPr>
        <p:spPr>
          <a:xfrm>
            <a:off x="959788" y="1718688"/>
            <a:ext cx="3645900" cy="2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Parametric Knowledge Adaptation</a:t>
            </a: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Updates model's weights.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DAPT: Domain-Adaptive Pre-Training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SFT: Supervised Fine-Tuning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PEFT (LoRA): Parameter-Efficient Fine-Tuning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Ideal for: Efficient domain shift (healthcare chatbots, financial analysis)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1"/>
          <p:cNvSpPr txBox="1"/>
          <p:nvPr/>
        </p:nvSpPr>
        <p:spPr>
          <a:xfrm>
            <a:off x="5165300" y="1718688"/>
            <a:ext cx="3645900" cy="19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Semi-Parametric Knowledge Adaptation</a:t>
            </a: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Leverage external knowledge sources.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RAG: Retrieval-Augmented Generation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196850" algn="l" rtl="0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300"/>
              <a:buFont typeface="Calibri"/>
              <a:buChar char="●"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Agent-Based Systems: Dynamic tool integration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Ideal for: Real-time knowledge integration (dynamic APIs, live data)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2"/>
          <p:cNvSpPr txBox="1">
            <a:spLocks noGrp="1"/>
          </p:cNvSpPr>
          <p:nvPr>
            <p:ph type="ctrTitle"/>
          </p:nvPr>
        </p:nvSpPr>
        <p:spPr>
          <a:xfrm>
            <a:off x="762000" y="561188"/>
            <a:ext cx="7334700" cy="5832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Prompt Engineering Strategies</a:t>
            </a:r>
            <a:endParaRPr sz="3600" b="0">
              <a:solidFill>
                <a:schemeClr val="accent1"/>
              </a:solidFill>
            </a:endParaRPr>
          </a:p>
        </p:txBody>
      </p:sp>
      <p:sp>
        <p:nvSpPr>
          <p:cNvPr id="120" name="Google Shape;120;p12"/>
          <p:cNvSpPr txBox="1"/>
          <p:nvPr/>
        </p:nvSpPr>
        <p:spPr>
          <a:xfrm>
            <a:off x="959788" y="1718688"/>
            <a:ext cx="3645900" cy="11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Few-Shot Prompting</a:t>
            </a: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Provide targeted examples within the prompt to guide model behavior and task execution.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2"/>
          <p:cNvSpPr txBox="1"/>
          <p:nvPr/>
        </p:nvSpPr>
        <p:spPr>
          <a:xfrm>
            <a:off x="5165300" y="1718688"/>
            <a:ext cx="3645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Chain-of-Thought (CoT)</a:t>
            </a: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Instruct models to "think step-by-step" for improved reasoning on complex, multi-stage problems.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12"/>
          <p:cNvSpPr/>
          <p:nvPr/>
        </p:nvSpPr>
        <p:spPr>
          <a:xfrm>
            <a:off x="2075813" y="3028163"/>
            <a:ext cx="5059500" cy="1845300"/>
          </a:xfrm>
          <a:prstGeom prst="horizontalScroll">
            <a:avLst>
              <a:gd name="adj" fmla="val 12500"/>
            </a:avLst>
          </a:prstGeom>
          <a:solidFill>
            <a:srgbClr val="C9DAF8"/>
          </a:solidFill>
          <a:ln w="47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Prompt engineering transforms model behavior without changing weights—maximizing value from pre-trained models through strategic input design</a:t>
            </a:r>
            <a:endParaRPr sz="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"/>
          <p:cNvSpPr txBox="1">
            <a:spLocks noGrp="1"/>
          </p:cNvSpPr>
          <p:nvPr>
            <p:ph type="ctrTitle"/>
          </p:nvPr>
        </p:nvSpPr>
        <p:spPr>
          <a:xfrm>
            <a:off x="762000" y="561188"/>
            <a:ext cx="7334700" cy="583200"/>
          </a:xfrm>
          <a:prstGeom prst="rect">
            <a:avLst/>
          </a:prstGeom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0">
                <a:solidFill>
                  <a:schemeClr val="accent1"/>
                </a:solidFill>
              </a:rPr>
              <a:t>LoRA: Low-Rank Adaptation</a:t>
            </a:r>
            <a:endParaRPr sz="3600" b="0">
              <a:solidFill>
                <a:schemeClr val="accent1"/>
              </a:solidFill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967238" y="2008863"/>
            <a:ext cx="36459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" sz="15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rPr>
              <a:t>Supervised Fine-Tuning (SFT)</a:t>
            </a:r>
            <a:endParaRPr sz="15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Adapts pre-trained models to specialized tasks using labeled instruction-response pairs.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rPr>
              <a:t>Freezes original model weights, injects small trainable low-rank matrices into transformer layers.</a:t>
            </a:r>
            <a:endParaRPr sz="1300">
              <a:solidFill>
                <a:srgbClr val="3C7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9" name="Google Shape;129;p13"/>
          <p:cNvGrpSpPr/>
          <p:nvPr/>
        </p:nvGrpSpPr>
        <p:grpSpPr>
          <a:xfrm>
            <a:off x="5033313" y="2095506"/>
            <a:ext cx="3906150" cy="661981"/>
            <a:chOff x="9017500" y="2783104"/>
            <a:chExt cx="7812300" cy="1191900"/>
          </a:xfrm>
        </p:grpSpPr>
        <p:sp>
          <p:nvSpPr>
            <p:cNvPr id="130" name="Google Shape;130;p13"/>
            <p:cNvSpPr/>
            <p:nvPr/>
          </p:nvSpPr>
          <p:spPr>
            <a:xfrm>
              <a:off x="9017500" y="2783104"/>
              <a:ext cx="7812300" cy="1191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400" tIns="41400" rIns="41400" bIns="414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3"/>
            <p:cNvSpPr txBox="1"/>
            <p:nvPr/>
          </p:nvSpPr>
          <p:spPr>
            <a:xfrm>
              <a:off x="9359775" y="2961550"/>
              <a:ext cx="71427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Extreme Efficiency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3"/>
            <p:cNvSpPr txBox="1"/>
            <p:nvPr/>
          </p:nvSpPr>
          <p:spPr>
            <a:xfrm>
              <a:off x="9359775" y="3417500"/>
              <a:ext cx="71427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Fine-tune large models on consumer or single GPU.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3" name="Google Shape;133;p13"/>
          <p:cNvGrpSpPr/>
          <p:nvPr/>
        </p:nvGrpSpPr>
        <p:grpSpPr>
          <a:xfrm>
            <a:off x="5033313" y="2966369"/>
            <a:ext cx="3906150" cy="661981"/>
            <a:chOff x="9017500" y="2783104"/>
            <a:chExt cx="7812300" cy="1191900"/>
          </a:xfrm>
        </p:grpSpPr>
        <p:sp>
          <p:nvSpPr>
            <p:cNvPr id="134" name="Google Shape;134;p13"/>
            <p:cNvSpPr/>
            <p:nvPr/>
          </p:nvSpPr>
          <p:spPr>
            <a:xfrm>
              <a:off x="9017500" y="2783104"/>
              <a:ext cx="7812300" cy="1191900"/>
            </a:xfrm>
            <a:prstGeom prst="roundRect">
              <a:avLst>
                <a:gd name="adj" fmla="val 16667"/>
              </a:avLst>
            </a:prstGeom>
            <a:solidFill>
              <a:srgbClr val="C9DAF8"/>
            </a:solidFill>
            <a:ln w="43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41400" tIns="41400" rIns="41400" bIns="414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3"/>
            <p:cNvSpPr txBox="1"/>
            <p:nvPr/>
          </p:nvSpPr>
          <p:spPr>
            <a:xfrm>
              <a:off x="9359775" y="2961550"/>
              <a:ext cx="71427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b="1">
                  <a:solidFill>
                    <a:srgbClr val="1C4587"/>
                  </a:solidFill>
                  <a:latin typeface="Calibri"/>
                  <a:ea typeface="Calibri"/>
                  <a:cs typeface="Calibri"/>
                  <a:sym typeface="Calibri"/>
                </a:rPr>
                <a:t>Modular Portability</a:t>
              </a:r>
              <a:endParaRPr sz="1300" b="1">
                <a:solidFill>
                  <a:srgbClr val="1C4587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3"/>
            <p:cNvSpPr txBox="1"/>
            <p:nvPr/>
          </p:nvSpPr>
          <p:spPr>
            <a:xfrm>
              <a:off x="9359775" y="3417500"/>
              <a:ext cx="7142700" cy="51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1400" tIns="41400" rIns="41400" bIns="4140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C78D8"/>
                  </a:solidFill>
                  <a:latin typeface="Calibri"/>
                  <a:ea typeface="Calibri"/>
                  <a:cs typeface="Calibri"/>
                  <a:sym typeface="Calibri"/>
                </a:rPr>
                <a:t>Maintain multiple lightweight LoRA adapters.</a:t>
              </a:r>
              <a:endParaRPr sz="1300">
                <a:solidFill>
                  <a:srgbClr val="3C78D8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vFest 2025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EA4335"/>
      </a:accent2>
      <a:accent3>
        <a:srgbClr val="FBBC04"/>
      </a:accent3>
      <a:accent4>
        <a:srgbClr val="34A853"/>
      </a:accent4>
      <a:accent5>
        <a:srgbClr val="0094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Office PowerPoint</Application>
  <PresentationFormat>On-screen Show (16:9)</PresentationFormat>
  <Paragraphs>138</Paragraphs>
  <Slides>27</Slides>
  <Notes>27</Notes>
  <HiddenSlides>0</HiddenSlides>
  <MMClips>10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Roboto Mono Light</vt:lpstr>
      <vt:lpstr>Calibri</vt:lpstr>
      <vt:lpstr>Arial</vt:lpstr>
      <vt:lpstr>Google Sans</vt:lpstr>
      <vt:lpstr>Roboto Mono</vt:lpstr>
      <vt:lpstr>Google Sans SemiBold</vt:lpstr>
      <vt:lpstr>DevFest 2025</vt:lpstr>
      <vt:lpstr>PowerPoint Presentation</vt:lpstr>
      <vt:lpstr>PowerPoint Presentation</vt:lpstr>
      <vt:lpstr>PowerPoint Presentation</vt:lpstr>
      <vt:lpstr>SLM Offerings</vt:lpstr>
      <vt:lpstr>Gemma models Deeper Dive</vt:lpstr>
      <vt:lpstr>Model Adaptation Imperative</vt:lpstr>
      <vt:lpstr>Adaptation Techniques</vt:lpstr>
      <vt:lpstr>Prompt Engineering Strategies</vt:lpstr>
      <vt:lpstr>LoRA: Low-Rank Adaptation</vt:lpstr>
      <vt:lpstr>LoRA Adapters</vt:lpstr>
      <vt:lpstr>LoRA: Low-Rank Adaptation</vt:lpstr>
      <vt:lpstr>Dataset</vt:lpstr>
      <vt:lpstr>Base  Model</vt:lpstr>
      <vt:lpstr>LoRA Model  (PEFT)</vt:lpstr>
      <vt:lpstr>PowerPoint Presentation</vt:lpstr>
      <vt:lpstr>LoRA Adapters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Mayur Madnani</cp:lastModifiedBy>
  <cp:revision>1</cp:revision>
  <dcterms:modified xsi:type="dcterms:W3CDTF">2025-11-08T03:09:41Z</dcterms:modified>
</cp:coreProperties>
</file>